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61" r:id="rId3"/>
    <p:sldId id="257" r:id="rId4"/>
    <p:sldId id="262" r:id="rId5"/>
    <p:sldId id="260" r:id="rId6"/>
    <p:sldId id="263" r:id="rId7"/>
    <p:sldId id="266" r:id="rId8"/>
    <p:sldId id="277" r:id="rId9"/>
    <p:sldId id="276" r:id="rId10"/>
    <p:sldId id="264" r:id="rId11"/>
    <p:sldId id="282" r:id="rId12"/>
    <p:sldId id="283" r:id="rId13"/>
    <p:sldId id="281" r:id="rId14"/>
    <p:sldId id="265" r:id="rId15"/>
    <p:sldId id="279" r:id="rId16"/>
    <p:sldId id="278" r:id="rId17"/>
    <p:sldId id="268" r:id="rId18"/>
    <p:sldId id="293" r:id="rId19"/>
    <p:sldId id="288" r:id="rId20"/>
    <p:sldId id="289" r:id="rId21"/>
    <p:sldId id="290" r:id="rId22"/>
    <p:sldId id="287" r:id="rId23"/>
    <p:sldId id="294" r:id="rId24"/>
    <p:sldId id="291" r:id="rId25"/>
    <p:sldId id="292" r:id="rId26"/>
    <p:sldId id="269" r:id="rId27"/>
    <p:sldId id="286" r:id="rId28"/>
    <p:sldId id="259" r:id="rId29"/>
    <p:sldId id="270" r:id="rId30"/>
    <p:sldId id="271" r:id="rId31"/>
    <p:sldId id="284" r:id="rId32"/>
    <p:sldId id="285" r:id="rId33"/>
    <p:sldId id="272"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904" userDrawn="1">
          <p15:clr>
            <a:srgbClr val="A4A3A4"/>
          </p15:clr>
        </p15:guide>
        <p15:guide id="3" orient="horz" pos="324" userDrawn="1">
          <p15:clr>
            <a:srgbClr val="A4A3A4"/>
          </p15:clr>
        </p15:guide>
        <p15:guide id="4" orient="horz" pos="21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47"/>
    <p:restoredTop sz="94775"/>
  </p:normalViewPr>
  <p:slideViewPr>
    <p:cSldViewPr snapToGrid="0" snapToObjects="1" showGuides="1">
      <p:cViewPr varScale="1">
        <p:scale>
          <a:sx n="145" d="100"/>
          <a:sy n="145" d="100"/>
        </p:scale>
        <p:origin x="200" y="1776"/>
      </p:cViewPr>
      <p:guideLst>
        <p:guide pos="2904"/>
        <p:guide orient="horz" pos="324"/>
        <p:guide orient="horz" pos="21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4244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638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050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636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977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13982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78510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253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84892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98727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12919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37797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819124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609376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373039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dirty="0" smtClean="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p>
          <a:p>
            <a:pPr lvl="0"/>
            <a:endParaRPr lang="en-US" dirty="0" smtClean="0">
              <a:latin typeface="+mn-lt"/>
            </a:endParaRPr>
          </a:p>
          <a:p>
            <a:pPr lvl="0"/>
            <a:r>
              <a:rPr lang="en-US" dirty="0" smtClean="0">
                <a:latin typeface="+mn-lt"/>
              </a:rPr>
              <a:t>And how can we create a culture of partnership among faculty and student researchers and library staff, in which the challenges of digital curation are understood as shared research challenges rather than functional details of purely “technical” implementation?</a:t>
            </a:r>
          </a:p>
          <a:p>
            <a:pPr lv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429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91928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6028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/Users/</a:t>
            </a:r>
            <a:r>
              <a:rPr lang="en-US" dirty="0" err="1" smtClean="0"/>
              <a:t>sarahjeansweeney</a:t>
            </a:r>
            <a:r>
              <a:rPr lang="en-US" dirty="0" smtClean="0"/>
              <a:t>/Desktop/2017-06-05_1620.png</a:t>
            </a:r>
            <a:endParaRPr dirty="0"/>
          </a:p>
        </p:txBody>
      </p:sp>
    </p:spTree>
    <p:extLst>
      <p:ext uri="{BB962C8B-B14F-4D97-AF65-F5344CB8AC3E}">
        <p14:creationId xmlns:p14="http://schemas.microsoft.com/office/powerpoint/2010/main" val="119138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744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8557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solidFill>
                  <a:schemeClr val="accent5"/>
                </a:solidFill>
                <a:latin typeface="+mj-lt"/>
              </a:rPr>
              <a:t>Using WordPress to Contextualize and Publish Digital Repository Content</a:t>
            </a:r>
          </a:p>
        </p:txBody>
      </p:sp>
      <p:sp>
        <p:nvSpPr>
          <p:cNvPr id="6" name="Shape 59"/>
          <p:cNvSpPr txBox="1">
            <a:spLocks/>
          </p:cNvSpPr>
          <p:nvPr/>
        </p:nvSpPr>
        <p:spPr>
          <a:xfrm>
            <a:off x="321733" y="3162810"/>
            <a:ext cx="8500534" cy="1564837"/>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solidFill>
                  <a:schemeClr val="tx2"/>
                </a:solidFill>
                <a:latin typeface="+mj-lt"/>
              </a:rPr>
              <a:t>Sarah Sweeney</a:t>
            </a:r>
          </a:p>
          <a:p>
            <a:pPr algn="l"/>
            <a:r>
              <a:rPr lang="en-US" sz="1600" dirty="0" smtClean="0">
                <a:solidFill>
                  <a:schemeClr val="tx2"/>
                </a:solidFill>
                <a:latin typeface="+mj-lt"/>
              </a:rPr>
              <a:t>Digital Repository Manager</a:t>
            </a:r>
          </a:p>
          <a:p>
            <a:pPr algn="l"/>
            <a:endParaRPr lang="en-US" sz="1600" dirty="0" smtClean="0">
              <a:solidFill>
                <a:schemeClr val="tx2"/>
              </a:solidFill>
              <a:latin typeface="+mj-lt"/>
            </a:endParaRPr>
          </a:p>
          <a:p>
            <a:pPr algn="l"/>
            <a:endParaRPr lang="en-US" sz="1000" dirty="0" smtClean="0">
              <a:solidFill>
                <a:schemeClr val="accent5"/>
              </a:solidFill>
              <a:latin typeface="+mj-lt"/>
            </a:endParaRPr>
          </a:p>
          <a:p>
            <a:pPr algn="l"/>
            <a:r>
              <a:rPr lang="en-US" sz="1600" dirty="0" smtClean="0">
                <a:solidFill>
                  <a:schemeClr val="tx2"/>
                </a:solidFill>
                <a:latin typeface="+mj-lt"/>
              </a:rPr>
              <a:t>Northeastern University Libraries, Digital Scholarship Group</a:t>
            </a:r>
          </a:p>
          <a:p>
            <a:pPr algn="l"/>
            <a:r>
              <a:rPr lang="en-US" sz="1600" dirty="0" smtClean="0">
                <a:solidFill>
                  <a:schemeClr val="tx2"/>
                </a:solidFill>
                <a:latin typeface="+mj-lt"/>
              </a:rPr>
              <a:t>Boston, Massachusetts</a:t>
            </a:r>
            <a:endParaRPr lang="en" sz="1600" dirty="0">
              <a:solidFill>
                <a:schemeClr val="tx2"/>
              </a:solidFill>
              <a:latin typeface="+mj-lt"/>
            </a:endParaRPr>
          </a:p>
        </p:txBody>
      </p:sp>
      <p:grpSp>
        <p:nvGrpSpPr>
          <p:cNvPr id="4" name="Shape 10"/>
          <p:cNvGrpSpPr/>
          <p:nvPr/>
        </p:nvGrpSpPr>
        <p:grpSpPr>
          <a:xfrm>
            <a:off x="1187906" y="3898095"/>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8"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55" t="2470" r="7714" b="32945"/>
          <a:stretch/>
        </p:blipFill>
        <p:spPr>
          <a:xfrm>
            <a:off x="2339149" y="1199510"/>
            <a:ext cx="4419600" cy="3277240"/>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File Browse</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95" t="10907" r="408" b="25070"/>
          <a:stretch/>
        </p:blipFill>
        <p:spPr>
          <a:xfrm>
            <a:off x="2321754" y="1200150"/>
            <a:ext cx="4421945" cy="3276600"/>
          </a:xfrm>
          <a:prstGeom prst="rect">
            <a:avLst/>
          </a:prstGeom>
        </p:spPr>
      </p:pic>
    </p:spTree>
    <p:extLst>
      <p:ext uri="{BB962C8B-B14F-4D97-AF65-F5344CB8AC3E}">
        <p14:creationId xmlns:p14="http://schemas.microsoft.com/office/powerpoint/2010/main" val="107935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Collection Browse</a:t>
            </a:r>
            <a:endParaRPr lang="en" dirty="0">
              <a:solidFill>
                <a:schemeClr val="accent5"/>
              </a:solidFill>
              <a:latin typeface="+mj-lt"/>
            </a:endParaRPr>
          </a:p>
        </p:txBody>
      </p:sp>
      <p:pic>
        <p:nvPicPr>
          <p:cNvPr id="20"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24" b="33420"/>
          <a:stretch/>
        </p:blipFill>
        <p:spPr>
          <a:xfrm>
            <a:off x="2325752" y="1200150"/>
            <a:ext cx="4432996" cy="3287326"/>
          </a:xfrm>
          <a:prstGeom prst="rect">
            <a:avLst/>
          </a:prstGeom>
        </p:spPr>
      </p:pic>
    </p:spTree>
    <p:extLst>
      <p:ext uri="{BB962C8B-B14F-4D97-AF65-F5344CB8AC3E}">
        <p14:creationId xmlns:p14="http://schemas.microsoft.com/office/powerpoint/2010/main" val="1697411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Search</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493" b="11888"/>
          <a:stretch/>
        </p:blipFill>
        <p:spPr>
          <a:xfrm>
            <a:off x="2324100" y="1207834"/>
            <a:ext cx="4435657" cy="3268916"/>
          </a:xfrm>
          <a:prstGeom prst="rect">
            <a:avLst/>
          </a:prstGeom>
        </p:spPr>
      </p:pic>
    </p:spTree>
    <p:extLst>
      <p:ext uri="{BB962C8B-B14F-4D97-AF65-F5344CB8AC3E}">
        <p14:creationId xmlns:p14="http://schemas.microsoft.com/office/powerpoint/2010/main" val="21007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Framework</a:t>
            </a:r>
            <a:endParaRPr lang="en"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16" t="10627" r="15396" b="24791"/>
          <a:stretch/>
        </p:blipFill>
        <p:spPr>
          <a:xfrm>
            <a:off x="2324100" y="1200149"/>
            <a:ext cx="4438697" cy="3276601"/>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26456"/>
          <a:stretch/>
        </p:blipFill>
        <p:spPr>
          <a:xfrm>
            <a:off x="2324100" y="1200151"/>
            <a:ext cx="4424359" cy="3276600"/>
          </a:xfrm>
          <a:prstGeom prst="rect">
            <a:avLst/>
          </a:prstGeom>
        </p:spPr>
      </p:pic>
    </p:spTree>
    <p:extLst>
      <p:ext uri="{BB962C8B-B14F-4D97-AF65-F5344CB8AC3E}">
        <p14:creationId xmlns:p14="http://schemas.microsoft.com/office/powerpoint/2010/main" val="143821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 Tools</a:t>
            </a:r>
            <a:endParaRPr lang="en" dirty="0">
              <a:solidFill>
                <a:schemeClr val="accent5"/>
              </a:solidFill>
              <a:latin typeface="+mj-lt"/>
            </a:endParaRPr>
          </a:p>
        </p:txBody>
      </p:sp>
      <p:pic>
        <p:nvPicPr>
          <p:cNvPr id="6"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5378" b="42093"/>
          <a:stretch/>
        </p:blipFill>
        <p:spPr>
          <a:xfrm>
            <a:off x="2285999" y="1162051"/>
            <a:ext cx="4457701" cy="3314700"/>
          </a:xfrm>
          <a:prstGeom prst="rect">
            <a:avLst/>
          </a:prstGeom>
        </p:spPr>
      </p:pic>
    </p:spTree>
    <p:extLst>
      <p:ext uri="{BB962C8B-B14F-4D97-AF65-F5344CB8AC3E}">
        <p14:creationId xmlns:p14="http://schemas.microsoft.com/office/powerpoint/2010/main" val="202701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25742"/>
          <a:stretch/>
        </p:blipFill>
        <p:spPr>
          <a:xfrm>
            <a:off x="345119" y="1085850"/>
            <a:ext cx="2807208" cy="274676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2443"/>
          <a:stretch/>
        </p:blipFill>
        <p:spPr>
          <a:xfrm>
            <a:off x="2223856" y="1466850"/>
            <a:ext cx="2450592" cy="2671625"/>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2656" y="1800873"/>
            <a:ext cx="3438144" cy="274407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456" y="2114550"/>
            <a:ext cx="2880360" cy="2745304"/>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742"/>
          <a:stretch/>
        </p:blipFill>
        <p:spPr>
          <a:xfrm>
            <a:off x="2490816" y="535379"/>
            <a:ext cx="4162368" cy="4072743"/>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051426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443"/>
          <a:stretch/>
        </p:blipFill>
        <p:spPr>
          <a:xfrm>
            <a:off x="2701508" y="532547"/>
            <a:ext cx="3740985" cy="4078406"/>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113417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Who We Are</a:t>
            </a:r>
            <a:endParaRPr lang="en" dirty="0">
              <a:solidFill>
                <a:schemeClr val="accent5"/>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a:ln w="38100">
            <a:solidFill>
              <a:schemeClr val="tx2"/>
            </a:solidFill>
          </a:ln>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solidFill>
                  <a:schemeClr val="tx1"/>
                </a:solidFill>
                <a:latin typeface="+mn-lt"/>
              </a:rPr>
              <a:t>Northeastern University Libraries, Digital Scholarship Group</a:t>
            </a:r>
          </a:p>
          <a:p>
            <a:pPr lvl="0">
              <a:spcAft>
                <a:spcPts val="0"/>
              </a:spcAft>
            </a:pPr>
            <a:endParaRPr lang="en-US" dirty="0" smtClean="0">
              <a:solidFill>
                <a:schemeClr val="tx1"/>
              </a:solidFill>
              <a:latin typeface="+mn-lt"/>
            </a:endParaRPr>
          </a:p>
          <a:p>
            <a:pPr lvl="0">
              <a:spcAft>
                <a:spcPts val="0"/>
              </a:spcAft>
            </a:pPr>
            <a:endParaRPr lang="en-US" dirty="0" smtClean="0">
              <a:solidFill>
                <a:schemeClr val="tx1"/>
              </a:solidFill>
              <a:latin typeface="+mn-lt"/>
            </a:endParaRPr>
          </a:p>
          <a:p>
            <a:pPr marL="285750" lvl="0" indent="-285750">
              <a:spcAft>
                <a:spcPts val="0"/>
              </a:spcAft>
              <a:buFont typeface="Arial" charset="0"/>
              <a:buChar char="•"/>
            </a:pPr>
            <a:r>
              <a:rPr lang="en-US" dirty="0" smtClean="0">
                <a:solidFill>
                  <a:schemeClr val="tx1"/>
                </a:solidFill>
                <a:latin typeface="+mn-lt"/>
              </a:rPr>
              <a:t>Text </a:t>
            </a:r>
            <a:r>
              <a:rPr lang="en-US" dirty="0">
                <a:solidFill>
                  <a:schemeClr val="tx1"/>
                </a:solidFill>
                <a:latin typeface="+mn-lt"/>
              </a:rPr>
              <a:t>analysis and </a:t>
            </a:r>
            <a:r>
              <a:rPr lang="en-US" dirty="0" smtClean="0">
                <a:solidFill>
                  <a:schemeClr val="tx1"/>
                </a:solidFill>
                <a:latin typeface="+mn-lt"/>
              </a:rPr>
              <a:t>encoding</a:t>
            </a:r>
          </a:p>
          <a:p>
            <a:pPr marL="285750" lvl="0" indent="-285750">
              <a:spcAft>
                <a:spcPts val="0"/>
              </a:spcAft>
              <a:buFont typeface="Arial" charset="0"/>
              <a:buChar char="•"/>
            </a:pPr>
            <a:r>
              <a:rPr lang="en-US" dirty="0" smtClean="0">
                <a:solidFill>
                  <a:schemeClr val="tx1"/>
                </a:solidFill>
                <a:latin typeface="+mn-lt"/>
              </a:rPr>
              <a:t>GIS</a:t>
            </a:r>
          </a:p>
          <a:p>
            <a:pPr marL="285750" lvl="0" indent="-285750">
              <a:spcAft>
                <a:spcPts val="0"/>
              </a:spcAft>
              <a:buFont typeface="Arial" charset="0"/>
              <a:buChar char="•"/>
            </a:pPr>
            <a:r>
              <a:rPr lang="en-US" dirty="0" smtClean="0">
                <a:solidFill>
                  <a:schemeClr val="tx1"/>
                </a:solidFill>
                <a:latin typeface="+mn-lt"/>
              </a:rPr>
              <a:t>Data visualization</a:t>
            </a:r>
          </a:p>
          <a:p>
            <a:pPr marL="285750" lvl="0" indent="-285750">
              <a:spcAft>
                <a:spcPts val="0"/>
              </a:spcAft>
              <a:buFont typeface="Arial" charset="0"/>
              <a:buChar char="•"/>
            </a:pPr>
            <a:r>
              <a:rPr lang="en-US" dirty="0">
                <a:solidFill>
                  <a:schemeClr val="tx1"/>
                </a:solidFill>
                <a:latin typeface="+mn-lt"/>
              </a:rPr>
              <a:t>D</a:t>
            </a:r>
            <a:r>
              <a:rPr lang="en-US" dirty="0" smtClean="0">
                <a:solidFill>
                  <a:schemeClr val="tx1"/>
                </a:solidFill>
                <a:latin typeface="+mn-lt"/>
              </a:rPr>
              <a:t>ata management</a:t>
            </a:r>
          </a:p>
          <a:p>
            <a:pPr marL="285750" lvl="0" indent="-285750">
              <a:spcAft>
                <a:spcPts val="0"/>
              </a:spcAft>
              <a:buFont typeface="Arial" charset="0"/>
              <a:buChar char="•"/>
            </a:pPr>
            <a:r>
              <a:rPr lang="en-US" dirty="0">
                <a:solidFill>
                  <a:schemeClr val="tx1"/>
                </a:solidFill>
                <a:latin typeface="+mn-lt"/>
              </a:rPr>
              <a:t>R</a:t>
            </a:r>
            <a:r>
              <a:rPr lang="en-US" dirty="0" smtClean="0">
                <a:solidFill>
                  <a:schemeClr val="tx1"/>
                </a:solidFill>
                <a:latin typeface="+mn-lt"/>
              </a:rPr>
              <a:t>epository services</a:t>
            </a:r>
          </a:p>
          <a:p>
            <a:pPr marL="285750" lvl="0" indent="-285750">
              <a:spcAft>
                <a:spcPts val="0"/>
              </a:spcAft>
              <a:buFont typeface="Arial" charset="0"/>
              <a:buChar char="•"/>
            </a:pPr>
            <a:r>
              <a:rPr lang="en-US" dirty="0" smtClean="0">
                <a:solidFill>
                  <a:schemeClr val="tx1"/>
                </a:solidFill>
                <a:latin typeface="+mn-lt"/>
              </a:rPr>
              <a:t>Copyright guidance</a:t>
            </a:r>
          </a:p>
          <a:p>
            <a:pPr marL="285750" lvl="0" indent="-285750">
              <a:spcAft>
                <a:spcPts val="0"/>
              </a:spcAft>
              <a:buFont typeface="Arial" charset="0"/>
              <a:buChar char="•"/>
            </a:pPr>
            <a:r>
              <a:rPr lang="en-US" dirty="0">
                <a:solidFill>
                  <a:schemeClr val="tx1"/>
                </a:solidFill>
                <a:latin typeface="+mn-lt"/>
              </a:rPr>
              <a:t>S</a:t>
            </a:r>
            <a:r>
              <a:rPr lang="en-US" dirty="0" smtClean="0">
                <a:solidFill>
                  <a:schemeClr val="tx1"/>
                </a:solidFill>
                <a:latin typeface="+mn-lt"/>
              </a:rPr>
              <a:t>emantic </a:t>
            </a:r>
            <a:r>
              <a:rPr lang="en-US" dirty="0">
                <a:solidFill>
                  <a:schemeClr val="tx1"/>
                </a:solidFill>
                <a:latin typeface="+mn-lt"/>
              </a:rPr>
              <a:t>web services</a:t>
            </a:r>
            <a:endParaRPr dirty="0">
              <a:solidFill>
                <a:schemeClr val="tx1"/>
              </a:solidFill>
              <a:latin typeface="+mn-lt"/>
            </a:endParaRPr>
          </a:p>
        </p:txBody>
      </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12" y="514350"/>
            <a:ext cx="5155577"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00074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86" y="514350"/>
            <a:ext cx="4317229"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801128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3" y="1085850"/>
            <a:ext cx="290660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703" y="1619250"/>
            <a:ext cx="3845058"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503" y="2076450"/>
            <a:ext cx="327784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93554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047" y="514350"/>
            <a:ext cx="4359906"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04639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207" y="514350"/>
            <a:ext cx="5767587" cy="41148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34095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Exhibits</a:t>
            </a:r>
            <a:endParaRPr lang="en" dirty="0">
              <a:solidFill>
                <a:schemeClr val="accent5"/>
              </a:soli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818" y="513682"/>
            <a:ext cx="4918364" cy="4116137"/>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98957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Workflow</a:t>
            </a:r>
            <a:endParaRPr lang="en" dirty="0">
              <a:solidFill>
                <a:schemeClr val="accent5"/>
              </a:solidFill>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solidFill>
                  <a:schemeClr val="tx1"/>
                </a:solidFill>
                <a:latin typeface="+mn-lt"/>
              </a:rPr>
              <a:t>All DSG Projects Must:</a:t>
            </a:r>
          </a:p>
          <a:p>
            <a:pPr marL="285750" lvl="0" indent="-285750">
              <a:spcAft>
                <a:spcPts val="1200"/>
              </a:spcAft>
              <a:buFont typeface="Arial" charset="0"/>
              <a:buChar char="•"/>
            </a:pPr>
            <a:r>
              <a:rPr lang="en-US" dirty="0" smtClean="0">
                <a:solidFill>
                  <a:schemeClr val="tx1"/>
                </a:solidFill>
                <a:latin typeface="+mn-lt"/>
              </a:rPr>
              <a:t>Submit </a:t>
            </a:r>
            <a:r>
              <a:rPr lang="en-US" dirty="0">
                <a:solidFill>
                  <a:schemeClr val="tx1"/>
                </a:solidFill>
                <a:latin typeface="+mn-lt"/>
              </a:rPr>
              <a:t>a project </a:t>
            </a:r>
            <a:r>
              <a:rPr lang="en-US" dirty="0" smtClean="0">
                <a:solidFill>
                  <a:schemeClr val="tx1"/>
                </a:solidFill>
                <a:latin typeface="+mn-lt"/>
              </a:rPr>
              <a:t>proposal</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intake </a:t>
            </a:r>
            <a:r>
              <a:rPr lang="en-US" dirty="0" smtClean="0">
                <a:solidFill>
                  <a:schemeClr val="tx1"/>
                </a:solidFill>
                <a:latin typeface="+mn-lt"/>
              </a:rPr>
              <a:t>interview</a:t>
            </a:r>
          </a:p>
          <a:p>
            <a:pPr marL="285750" lvl="0" indent="-285750">
              <a:spcAft>
                <a:spcPts val="1200"/>
              </a:spcAft>
              <a:buFont typeface="Arial" charset="0"/>
              <a:buChar char="•"/>
            </a:pPr>
            <a:r>
              <a:rPr lang="en-US" dirty="0">
                <a:solidFill>
                  <a:schemeClr val="tx1"/>
                </a:solidFill>
                <a:latin typeface="+mn-lt"/>
              </a:rPr>
              <a:t>W</a:t>
            </a:r>
            <a:r>
              <a:rPr lang="en-US" dirty="0" smtClean="0">
                <a:solidFill>
                  <a:schemeClr val="tx1"/>
                </a:solidFill>
                <a:latin typeface="+mn-lt"/>
              </a:rPr>
              <a:t>rite </a:t>
            </a:r>
            <a:r>
              <a:rPr lang="en-US" dirty="0">
                <a:solidFill>
                  <a:schemeClr val="tx1"/>
                </a:solidFill>
                <a:latin typeface="+mn-lt"/>
              </a:rPr>
              <a:t>a data management </a:t>
            </a:r>
            <a:r>
              <a:rPr lang="en-US" dirty="0" smtClean="0">
                <a:solidFill>
                  <a:schemeClr val="tx1"/>
                </a:solidFill>
                <a:latin typeface="+mn-lt"/>
              </a:rPr>
              <a:t>plan</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annual check-in </a:t>
            </a:r>
            <a:r>
              <a:rPr lang="en-US" dirty="0" smtClean="0">
                <a:solidFill>
                  <a:schemeClr val="tx1"/>
                </a:solidFill>
                <a:latin typeface="+mn-lt"/>
              </a:rPr>
              <a:t>meeting</a:t>
            </a:r>
            <a:endParaRPr dirty="0">
              <a:solidFill>
                <a:schemeClr val="tx1"/>
              </a:solidFill>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CERES Projects</a:t>
            </a:r>
            <a:endParaRPr lang="en" dirty="0">
              <a:solidFill>
                <a:schemeClr val="accent5"/>
              </a:solidFill>
              <a:latin typeface="+mj-lt"/>
            </a:endParaRPr>
          </a:p>
        </p:txBody>
      </p:sp>
      <p:sp>
        <p:nvSpPr>
          <p:cNvPr id="71" name="Shape 71"/>
          <p:cNvSpPr txBox="1">
            <a:spLocks noGrp="1"/>
          </p:cNvSpPr>
          <p:nvPr>
            <p:ph type="body" idx="1"/>
          </p:nvPr>
        </p:nvSpPr>
        <p:spPr>
          <a:xfrm>
            <a:off x="311700" y="956861"/>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2889768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82531" y="1929524"/>
            <a:ext cx="3760470" cy="1284452"/>
          </a:xfrm>
          <a:prstGeom prst="rect">
            <a:avLst/>
          </a:prstGeom>
        </p:spPr>
        <p:txBody>
          <a:bodyPr lIns="91425" tIns="91425" rIns="91425" bIns="91425" anchor="t" anchorCtr="0">
            <a:noAutofit/>
          </a:bodyPr>
          <a:lstStyle/>
          <a:p>
            <a:pPr lvl="0" algn="ctr">
              <a:spcBef>
                <a:spcPts val="0"/>
              </a:spcBef>
              <a:spcAft>
                <a:spcPts val="0"/>
              </a:spcAft>
              <a:buNone/>
            </a:pPr>
            <a:r>
              <a:rPr lang="en-US" sz="2400" dirty="0" smtClean="0">
                <a:solidFill>
                  <a:schemeClr val="tx1"/>
                </a:solidFill>
                <a:latin typeface="+mn-lt"/>
              </a:rPr>
              <a:t>Early Black Boston</a:t>
            </a:r>
          </a:p>
          <a:p>
            <a:pPr lvl="0" algn="ctr">
              <a:spcBef>
                <a:spcPts val="0"/>
              </a:spcBef>
              <a:spcAft>
                <a:spcPts val="0"/>
              </a:spcAft>
              <a:buNone/>
            </a:pPr>
            <a:r>
              <a:rPr lang="en-US" sz="2400" dirty="0" smtClean="0">
                <a:solidFill>
                  <a:schemeClr val="tx1"/>
                </a:solidFill>
                <a:latin typeface="+mn-lt"/>
              </a:rPr>
              <a:t>Digital Almanac</a:t>
            </a:r>
          </a:p>
          <a:p>
            <a:pPr lvl="0" algn="ctr">
              <a:spcBef>
                <a:spcPts val="0"/>
              </a:spcBef>
              <a:spcAft>
                <a:spcPts val="0"/>
              </a:spcAft>
              <a:buNone/>
            </a:pPr>
            <a:r>
              <a:rPr lang="en-US" sz="1600" dirty="0" smtClean="0">
                <a:solidFill>
                  <a:schemeClr val="tx1"/>
                </a:solidFill>
                <a:latin typeface="+mn-lt"/>
              </a:rPr>
              <a:t>(not yet public)</a:t>
            </a:r>
          </a:p>
          <a:p>
            <a:pPr lvl="0" algn="ctr">
              <a:spcBef>
                <a:spcPts val="0"/>
              </a:spcBef>
              <a:buNone/>
            </a:pPr>
            <a:endParaRPr lang="en-US" dirty="0">
              <a:solidFill>
                <a:schemeClr val="tx1"/>
              </a:solidFill>
              <a:latin typeface="+mn-lt"/>
            </a:endParaRPr>
          </a:p>
        </p:txBody>
      </p:sp>
      <p:pic>
        <p:nvPicPr>
          <p:cNvPr id="78" name="Shape 78" descr="Open Chromebook laptop computer"/>
          <p:cNvPicPr preferRelativeResize="0"/>
          <p:nvPr/>
        </p:nvPicPr>
        <p:blipFill>
          <a:blip r:embed="rId3">
            <a:alphaModFix/>
          </a:blip>
          <a:stretch>
            <a:fillRect/>
          </a:stretch>
        </p:blipFill>
        <p:spPr>
          <a:xfrm>
            <a:off x="3390125" y="1083262"/>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065400" y="1246645"/>
            <a:ext cx="4215538" cy="265021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0" y="1847325"/>
            <a:ext cx="3874770" cy="1448850"/>
          </a:xfrm>
          <a:prstGeom prst="rect">
            <a:avLst/>
          </a:prstGeom>
        </p:spPr>
        <p:txBody>
          <a:bodyPr lIns="91425" tIns="91425" rIns="91425" bIns="91425" anchor="t" anchorCtr="0">
            <a:noAutofit/>
          </a:bodyPr>
          <a:lstStyle/>
          <a:p>
            <a:pPr lvl="0" algn="ctr">
              <a:lnSpc>
                <a:spcPct val="100000"/>
              </a:lnSpc>
              <a:spcAft>
                <a:spcPts val="0"/>
              </a:spcAft>
            </a:pPr>
            <a:r>
              <a:rPr lang="en-US" sz="2400" dirty="0">
                <a:solidFill>
                  <a:schemeClr val="tx1"/>
                </a:solidFill>
                <a:latin typeface="+mn-lt"/>
              </a:rPr>
              <a:t>A Proud </a:t>
            </a:r>
            <a:r>
              <a:rPr lang="en-US" sz="2400" dirty="0" smtClean="0">
                <a:solidFill>
                  <a:schemeClr val="tx1"/>
                </a:solidFill>
                <a:latin typeface="+mn-lt"/>
              </a:rPr>
              <a:t>Past: Boston-</a:t>
            </a:r>
            <a:r>
              <a:rPr lang="en-US" sz="2400" dirty="0" err="1" smtClean="0">
                <a:solidFill>
                  <a:schemeClr val="tx1"/>
                </a:solidFill>
                <a:latin typeface="+mn-lt"/>
              </a:rPr>
              <a:t>Bouvé</a:t>
            </a:r>
            <a:r>
              <a:rPr lang="en-US" sz="2400" dirty="0" smtClean="0">
                <a:solidFill>
                  <a:schemeClr val="tx1"/>
                </a:solidFill>
                <a:latin typeface="+mn-lt"/>
              </a:rPr>
              <a:t> </a:t>
            </a:r>
            <a:r>
              <a:rPr lang="en-US" sz="2400" dirty="0">
                <a:solidFill>
                  <a:schemeClr val="tx1"/>
                </a:solidFill>
                <a:latin typeface="+mn-lt"/>
              </a:rPr>
              <a:t>College, </a:t>
            </a:r>
            <a:r>
              <a:rPr lang="en-US" sz="2400" dirty="0" smtClean="0">
                <a:solidFill>
                  <a:schemeClr val="tx1"/>
                </a:solidFill>
                <a:latin typeface="+mn-lt"/>
              </a:rPr>
              <a:t>1913-1981</a:t>
            </a:r>
          </a:p>
          <a:p>
            <a:pPr lvl="0" algn="ctr">
              <a:lnSpc>
                <a:spcPct val="100000"/>
              </a:lnSpc>
              <a:spcAft>
                <a:spcPts val="0"/>
              </a:spcAft>
            </a:pPr>
            <a:endParaRPr lang="en-US" sz="1800" dirty="0" smtClean="0">
              <a:latin typeface="+mn-lt"/>
            </a:endParaRPr>
          </a:p>
          <a:p>
            <a:pPr lvl="0" algn="ctr">
              <a:lnSpc>
                <a:spcPct val="100000"/>
              </a:lnSpc>
              <a:spcAft>
                <a:spcPts val="0"/>
              </a:spcAft>
            </a:pPr>
            <a:r>
              <a:rPr lang="en-US" sz="1600" dirty="0">
                <a:solidFill>
                  <a:schemeClr val="accent4"/>
                </a:solidFill>
                <a:latin typeface="+mn-lt"/>
              </a:rPr>
              <a:t>http://</a:t>
            </a:r>
            <a:r>
              <a:rPr lang="en-US" sz="1600" dirty="0" err="1">
                <a:solidFill>
                  <a:schemeClr val="accent4"/>
                </a:solidFill>
                <a:latin typeface="+mn-lt"/>
              </a:rPr>
              <a:t>aproudpast.library.northeastern.edu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01555" y="1087523"/>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3971506" y="1266405"/>
            <a:ext cx="4390021" cy="2610689"/>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solidFill>
                  <a:schemeClr val="accent5"/>
                </a:solidFill>
                <a:latin typeface="+mj-lt"/>
              </a:rPr>
              <a:t>Problem Space</a:t>
            </a:r>
            <a:endParaRPr lang="en" dirty="0">
              <a:solidFill>
                <a:schemeClr val="accent5"/>
              </a:solidFill>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solidFill>
                  <a:schemeClr val="tx1"/>
                </a:solidFill>
                <a:latin typeface="+mn-lt"/>
              </a:rPr>
              <a:t>How can we represent the </a:t>
            </a:r>
            <a:r>
              <a:rPr lang="en-US" sz="2400" i="1" dirty="0">
                <a:solidFill>
                  <a:schemeClr val="tx1"/>
                </a:solidFill>
                <a:latin typeface="+mn-lt"/>
              </a:rPr>
              <a:t>longevity</a:t>
            </a:r>
            <a:r>
              <a:rPr lang="en-US" sz="2400" dirty="0">
                <a:solidFill>
                  <a:schemeClr val="tx1"/>
                </a:solidFill>
                <a:latin typeface="+mn-lt"/>
              </a:rPr>
              <a:t> and </a:t>
            </a:r>
            <a:r>
              <a:rPr lang="en-US" sz="2400" i="1" dirty="0">
                <a:solidFill>
                  <a:schemeClr val="tx1"/>
                </a:solidFill>
                <a:latin typeface="+mn-lt"/>
              </a:rPr>
              <a:t>sustainability</a:t>
            </a:r>
            <a:r>
              <a:rPr lang="en-US" sz="2400" dirty="0">
                <a:solidFill>
                  <a:schemeClr val="tx1"/>
                </a:solidFill>
                <a:latin typeface="+mn-lt"/>
              </a:rPr>
              <a:t> of </a:t>
            </a:r>
            <a:r>
              <a:rPr lang="en-US" sz="2400" dirty="0" smtClean="0">
                <a:solidFill>
                  <a:schemeClr val="tx1"/>
                </a:solidFill>
                <a:latin typeface="+mn-lt"/>
              </a:rPr>
              <a:t>digital humanities (DH) research </a:t>
            </a:r>
            <a:r>
              <a:rPr lang="en-US" sz="2400" dirty="0">
                <a:solidFill>
                  <a:schemeClr val="tx1"/>
                </a:solidFill>
                <a:latin typeface="+mn-lt"/>
              </a:rPr>
              <a:t>projects as a shared </a:t>
            </a:r>
            <a:r>
              <a:rPr lang="en-US" sz="2400" dirty="0" smtClean="0">
                <a:solidFill>
                  <a:schemeClr val="tx1"/>
                </a:solidFill>
                <a:latin typeface="+mn-lt"/>
              </a:rPr>
              <a:t>responsibility? </a:t>
            </a:r>
          </a:p>
          <a:p>
            <a:pPr lvl="0"/>
            <a:endParaRPr lang="en-US" sz="2400" dirty="0" smtClean="0">
              <a:solidFill>
                <a:schemeClr val="tx1"/>
              </a:solidFill>
              <a:latin typeface="+mn-lt"/>
            </a:endParaRPr>
          </a:p>
          <a:p>
            <a:pPr lvl="0"/>
            <a:r>
              <a:rPr lang="en-US" sz="2400" dirty="0" smtClean="0">
                <a:solidFill>
                  <a:schemeClr val="tx1"/>
                </a:solidFill>
                <a:latin typeface="+mn-lt"/>
              </a:rPr>
              <a:t>How </a:t>
            </a:r>
            <a:r>
              <a:rPr lang="en-US" sz="2400" dirty="0">
                <a:solidFill>
                  <a:schemeClr val="tx1"/>
                </a:solidFill>
                <a:latin typeface="+mn-lt"/>
              </a:rPr>
              <a:t>can we create a culture of </a:t>
            </a:r>
            <a:r>
              <a:rPr lang="en-US" sz="2400" dirty="0" smtClean="0">
                <a:solidFill>
                  <a:schemeClr val="tx1"/>
                </a:solidFill>
                <a:latin typeface="+mn-lt"/>
              </a:rPr>
              <a:t>partnership, </a:t>
            </a:r>
            <a:r>
              <a:rPr lang="en-US" sz="2400" dirty="0">
                <a:solidFill>
                  <a:schemeClr val="tx1"/>
                </a:solidFill>
                <a:latin typeface="+mn-lt"/>
              </a:rPr>
              <a:t>in which the challenges </a:t>
            </a:r>
            <a:r>
              <a:rPr lang="en-US" sz="2400" dirty="0" smtClean="0">
                <a:solidFill>
                  <a:schemeClr val="tx1"/>
                </a:solidFill>
                <a:latin typeface="+mn-lt"/>
              </a:rPr>
              <a:t>are </a:t>
            </a:r>
            <a:r>
              <a:rPr lang="en-US" sz="2400" dirty="0">
                <a:solidFill>
                  <a:schemeClr val="tx1"/>
                </a:solidFill>
                <a:latin typeface="+mn-lt"/>
              </a:rPr>
              <a:t>understood as </a:t>
            </a:r>
            <a:r>
              <a:rPr lang="en-US" sz="2400" i="1" dirty="0">
                <a:solidFill>
                  <a:schemeClr val="tx1"/>
                </a:solidFill>
                <a:latin typeface="+mn-lt"/>
              </a:rPr>
              <a:t>shared</a:t>
            </a:r>
            <a:r>
              <a:rPr lang="en-US" sz="2400" dirty="0">
                <a:solidFill>
                  <a:schemeClr val="tx1"/>
                </a:solidFill>
                <a:latin typeface="+mn-lt"/>
              </a:rPr>
              <a:t> research </a:t>
            </a:r>
            <a:r>
              <a:rPr lang="en-US" sz="2400" dirty="0" smtClean="0">
                <a:solidFill>
                  <a:schemeClr val="tx1"/>
                </a:solidFill>
                <a:latin typeface="+mn-lt"/>
              </a:rPr>
              <a:t>challenges?</a:t>
            </a:r>
            <a:endParaRPr sz="2400" dirty="0">
              <a:solidFill>
                <a:schemeClr val="tx1"/>
              </a:solidFill>
              <a:latin typeface="+mn-lt"/>
            </a:endParaRPr>
          </a:p>
        </p:txBody>
      </p:sp>
      <p:grpSp>
        <p:nvGrpSpPr>
          <p:cNvPr id="4" name="Shape 10"/>
          <p:cNvGrpSpPr/>
          <p:nvPr/>
        </p:nvGrpSpPr>
        <p:grpSpPr>
          <a:xfrm>
            <a:off x="4350206" y="2730771"/>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137160" y="2100690"/>
            <a:ext cx="3680460" cy="942120"/>
          </a:xfrm>
          <a:prstGeom prst="rect">
            <a:avLst/>
          </a:prstGeom>
        </p:spPr>
        <p:txBody>
          <a:bodyPr lIns="91425" tIns="91425" rIns="91425" bIns="91425" anchor="t" anchorCtr="0">
            <a:noAutofit/>
          </a:bodyPr>
          <a:lstStyle/>
          <a:p>
            <a:pPr lvl="0" algn="ctr">
              <a:spcAft>
                <a:spcPts val="0"/>
              </a:spcAft>
            </a:pPr>
            <a:r>
              <a:rPr lang="en-US" sz="2400" dirty="0" smtClean="0">
                <a:solidFill>
                  <a:schemeClr val="tx1"/>
                </a:solidFill>
                <a:latin typeface="+mn-lt"/>
              </a:rPr>
              <a:t>The Catskills Institute</a:t>
            </a:r>
          </a:p>
          <a:p>
            <a:pPr lvl="0" algn="ctr">
              <a:spcAft>
                <a:spcPts val="0"/>
              </a:spcAft>
            </a:pPr>
            <a:r>
              <a:rPr lang="en-US" sz="1600" dirty="0">
                <a:solidFill>
                  <a:schemeClr val="accent4"/>
                </a:solidFill>
                <a:latin typeface="+mn-lt"/>
              </a:rPr>
              <a:t>http://</a:t>
            </a:r>
            <a:r>
              <a:rPr lang="en-US" sz="1600" dirty="0" err="1">
                <a:solidFill>
                  <a:schemeClr val="accent4"/>
                </a:solidFill>
                <a:latin typeface="+mn-lt"/>
              </a:rPr>
              <a:t>catskillsinstitute.northeastern.edu</a:t>
            </a:r>
            <a:r>
              <a:rPr lang="en-US" sz="1600" dirty="0">
                <a:solidFill>
                  <a:schemeClr val="accent4"/>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47275" y="1097307"/>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049054" y="1245192"/>
            <a:ext cx="4312177" cy="2653116"/>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Collaborative Development Principles</a:t>
            </a:r>
            <a:endParaRPr lang="en" dirty="0">
              <a:solidFill>
                <a:schemeClr val="accent5"/>
              </a:solidFill>
              <a:latin typeface="+mj-lt"/>
            </a:endParaRPr>
          </a:p>
        </p:txBody>
      </p:sp>
      <p:sp>
        <p:nvSpPr>
          <p:cNvPr id="71" name="Shape 71"/>
          <p:cNvSpPr txBox="1">
            <a:spLocks noGrp="1"/>
          </p:cNvSpPr>
          <p:nvPr>
            <p:ph type="body" idx="1"/>
          </p:nvPr>
        </p:nvSpPr>
        <p:spPr>
          <a:xfrm>
            <a:off x="650475" y="1658553"/>
            <a:ext cx="7843051"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 </a:t>
            </a:r>
            <a:r>
              <a:rPr lang="en-US" sz="2800" dirty="0" smtClean="0">
                <a:solidFill>
                  <a:schemeClr val="accent5"/>
                </a:solidFill>
                <a:latin typeface="+mn-lt"/>
              </a:rPr>
              <a:t>✓</a:t>
            </a:r>
          </a:p>
          <a:p>
            <a:pPr marL="342900" lvl="0" indent="-342900">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 </a:t>
            </a:r>
            <a:r>
              <a:rPr lang="en-US" sz="2800" dirty="0">
                <a:solidFill>
                  <a:schemeClr val="accent5"/>
                </a:solidFill>
              </a:rPr>
              <a:t>✓</a:t>
            </a:r>
            <a:endParaRPr lang="en-US" sz="2800" dirty="0" smtClean="0">
              <a:solidFill>
                <a:schemeClr val="tx1"/>
              </a:solidFill>
              <a:latin typeface="+mn-lt"/>
            </a:endParaRPr>
          </a:p>
          <a:p>
            <a:pPr marL="342900" lvl="0" indent="-342900">
              <a:buClr>
                <a:schemeClr val="tx1"/>
              </a:buClr>
              <a:buFont typeface="+mj-lt"/>
              <a:buAutoNum type="arabicPeriod"/>
            </a:pPr>
            <a:r>
              <a:rPr lang="en-US" sz="2800" dirty="0" smtClean="0">
                <a:solidFill>
                  <a:schemeClr val="tx1"/>
                </a:solidFill>
                <a:latin typeface="+mn-lt"/>
              </a:rPr>
              <a:t>Development is a shared research undertaking. </a:t>
            </a:r>
            <a:r>
              <a:rPr lang="en-US" sz="2800" dirty="0">
                <a:solidFill>
                  <a:schemeClr val="accent5"/>
                </a:solidFill>
              </a:rPr>
              <a:t>✓</a:t>
            </a:r>
            <a:endParaRPr lang="en-US" sz="2800" dirty="0">
              <a:solidFill>
                <a:schemeClr val="tx1"/>
              </a:solidFill>
              <a:latin typeface="+mn-lt"/>
            </a:endParaRPr>
          </a:p>
        </p:txBody>
      </p:sp>
    </p:spTree>
    <p:extLst>
      <p:ext uri="{BB962C8B-B14F-4D97-AF65-F5344CB8AC3E}">
        <p14:creationId xmlns:p14="http://schemas.microsoft.com/office/powerpoint/2010/main" val="1898358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3167" y="1465424"/>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81748" y="1594748"/>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4023" y="1713055"/>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9148" y="1816371"/>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8110" y="1935966"/>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8639" y="2070716"/>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5849" y="2179942"/>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
        <p:nvSpPr>
          <p:cNvPr id="9" name="Shape 71"/>
          <p:cNvSpPr txBox="1">
            <a:spLocks noGrp="1"/>
          </p:cNvSpPr>
          <p:nvPr>
            <p:ph type="body" idx="1"/>
          </p:nvPr>
        </p:nvSpPr>
        <p:spPr>
          <a:xfrm>
            <a:off x="320578" y="495222"/>
            <a:ext cx="8520600" cy="3416400"/>
          </a:xfrm>
          <a:prstGeom prst="rect">
            <a:avLst/>
          </a:prstGeom>
        </p:spPr>
        <p:txBody>
          <a:bodyPr lIns="91425" tIns="91425" rIns="91425" bIns="91425" anchor="t" anchorCtr="0">
            <a:noAutofit/>
          </a:bodyPr>
          <a:lstStyle/>
          <a:p>
            <a:pPr lvl="0" algn="ctr"/>
            <a:r>
              <a:rPr lang="en-US" sz="2800" dirty="0">
                <a:solidFill>
                  <a:schemeClr val="accent4"/>
                </a:solidFill>
                <a:latin typeface="+mn-lt"/>
              </a:rPr>
              <a:t>goo.gl/</a:t>
            </a:r>
            <a:r>
              <a:rPr lang="en-US" sz="2800" dirty="0">
                <a:solidFill>
                  <a:schemeClr val="accent4"/>
                </a:solidFill>
                <a:latin typeface="Consolas" charset="0"/>
                <a:ea typeface="Consolas" charset="0"/>
                <a:cs typeface="Consolas" charset="0"/>
              </a:rPr>
              <a:t>D502a3</a:t>
            </a:r>
            <a:endParaRPr sz="2800" dirty="0">
              <a:solidFill>
                <a:schemeClr val="accent4"/>
              </a:solidFill>
              <a:latin typeface="Consolas" charset="0"/>
              <a:ea typeface="Consolas" charset="0"/>
              <a:cs typeface="Consolas" charset="0"/>
            </a:endParaRPr>
          </a:p>
        </p:txBody>
      </p:sp>
    </p:spTree>
    <p:extLst>
      <p:ext uri="{BB962C8B-B14F-4D97-AF65-F5344CB8AC3E}">
        <p14:creationId xmlns:p14="http://schemas.microsoft.com/office/powerpoint/2010/main" val="2459985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latin typeface="+mj-lt"/>
              </a:rPr>
              <a:t>Questions?</a:t>
            </a:r>
            <a:endParaRPr lang="en-US" dirty="0">
              <a:solidFill>
                <a:schemeClr val="accent5"/>
              </a:solidFill>
              <a:latin typeface="+mj-lt"/>
            </a:endParaRPr>
          </a:p>
        </p:txBody>
      </p:sp>
      <p:sp>
        <p:nvSpPr>
          <p:cNvPr id="3" name="Text Placeholder 2"/>
          <p:cNvSpPr>
            <a:spLocks noGrp="1"/>
          </p:cNvSpPr>
          <p:nvPr>
            <p:ph type="body" idx="1"/>
          </p:nvPr>
        </p:nvSpPr>
        <p:spPr>
          <a:xfrm>
            <a:off x="311699" y="1152475"/>
            <a:ext cx="8179157" cy="3416400"/>
          </a:xfrm>
        </p:spPr>
        <p:txBody>
          <a:bodyPr/>
          <a:lstStyle/>
          <a:p>
            <a:pPr>
              <a:spcAft>
                <a:spcPts val="500"/>
              </a:spcAft>
            </a:pPr>
            <a:r>
              <a:rPr lang="en-US" sz="2400" u="sng" dirty="0" smtClean="0">
                <a:solidFill>
                  <a:schemeClr val="accent5"/>
                </a:solidFill>
                <a:latin typeface="+mj-lt"/>
                <a:ea typeface="Corbel" charset="0"/>
                <a:cs typeface="Corbel" charset="0"/>
              </a:rPr>
              <a:t>Resources</a:t>
            </a:r>
          </a:p>
          <a:p>
            <a:pPr>
              <a:spcAft>
                <a:spcPts val="0"/>
              </a:spcAft>
            </a:pPr>
            <a:r>
              <a:rPr lang="en-US" sz="2000" dirty="0" smtClean="0">
                <a:latin typeface="+mn-lt"/>
                <a:ea typeface="Corbel" charset="0"/>
                <a:cs typeface="Corbel" charset="0"/>
              </a:rPr>
              <a:t>  </a:t>
            </a:r>
            <a:r>
              <a:rPr lang="en-US" sz="2000" dirty="0" smtClean="0">
                <a:solidFill>
                  <a:schemeClr val="tx1"/>
                </a:solidFill>
                <a:latin typeface="+mn-lt"/>
                <a:ea typeface="Corbel" charset="0"/>
                <a:cs typeface="Corbel" charset="0"/>
              </a:rPr>
              <a:t>About CERES</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a:t>
            </a:r>
            <a:r>
              <a:rPr lang="en-US" sz="1800" dirty="0" err="1" smtClean="0">
                <a:solidFill>
                  <a:schemeClr val="accent4"/>
                </a:solidFill>
                <a:latin typeface="+mn-lt"/>
                <a:ea typeface="Corbel" charset="0"/>
                <a:cs typeface="Corbel" charset="0"/>
              </a:rPr>
              <a:t>dsg.neu.edu</a:t>
            </a:r>
            <a:r>
              <a:rPr lang="en-US" sz="1800" dirty="0" smtClean="0">
                <a:solidFill>
                  <a:schemeClr val="accent4"/>
                </a:solidFill>
                <a:latin typeface="+mn-lt"/>
                <a:ea typeface="Corbel" charset="0"/>
                <a:cs typeface="Corbel" charset="0"/>
              </a:rPr>
              <a:t>/</a:t>
            </a:r>
            <a:r>
              <a:rPr lang="en-US" sz="1800" dirty="0" err="1" smtClean="0">
                <a:solidFill>
                  <a:schemeClr val="accent4"/>
                </a:solidFill>
                <a:latin typeface="+mn-lt"/>
                <a:ea typeface="Corbel" charset="0"/>
                <a:cs typeface="Corbel" charset="0"/>
              </a:rPr>
              <a:t>ceres</a:t>
            </a:r>
            <a:r>
              <a:rPr lang="en-US" sz="1800" dirty="0" smtClean="0">
                <a:solidFill>
                  <a:schemeClr val="accent4"/>
                </a:solidFill>
                <a:latin typeface="+mn-lt"/>
                <a:ea typeface="Corbel" charset="0"/>
                <a:cs typeface="Corbel" charset="0"/>
              </a:rPr>
              <a:t>/</a:t>
            </a:r>
          </a:p>
          <a:p>
            <a:pPr>
              <a:spcAft>
                <a:spcPts val="0"/>
              </a:spcAft>
            </a:pPr>
            <a:endParaRPr lang="en-US" sz="500" dirty="0" smtClean="0">
              <a:solidFill>
                <a:schemeClr val="accent5"/>
              </a:solidFill>
              <a:latin typeface="+mn-lt"/>
              <a:ea typeface="Corbel" charset="0"/>
              <a:cs typeface="Corbel" charset="0"/>
            </a:endParaRPr>
          </a:p>
          <a:p>
            <a:pPr>
              <a:spcAft>
                <a:spcPts val="0"/>
              </a:spcAft>
            </a:pPr>
            <a:r>
              <a:rPr lang="en-US" sz="1800" dirty="0">
                <a:latin typeface="+mn-lt"/>
                <a:ea typeface="Corbel" charset="0"/>
                <a:cs typeface="Corbel" charset="0"/>
              </a:rPr>
              <a:t> </a:t>
            </a:r>
            <a:r>
              <a:rPr lang="en-US" sz="1800" dirty="0">
                <a:solidFill>
                  <a:schemeClr val="tx1"/>
                </a:solidFill>
                <a:latin typeface="+mn-lt"/>
                <a:ea typeface="Corbel" charset="0"/>
                <a:cs typeface="Corbel" charset="0"/>
              </a:rPr>
              <a:t>CERES Sites</a:t>
            </a:r>
          </a:p>
          <a:p>
            <a:pPr>
              <a:spcAft>
                <a:spcPts val="0"/>
              </a:spcAft>
            </a:pPr>
            <a:r>
              <a:rPr lang="en-US" sz="1800" dirty="0">
                <a:solidFill>
                  <a:schemeClr val="accent4"/>
                </a:solidFill>
                <a:latin typeface="+mn-lt"/>
                <a:ea typeface="Corbel" charset="0"/>
                <a:cs typeface="Corbel" charset="0"/>
              </a:rPr>
              <a:t>     </a:t>
            </a:r>
            <a:r>
              <a:rPr lang="en-US" sz="1800" dirty="0" err="1">
                <a:solidFill>
                  <a:schemeClr val="accent4"/>
                </a:solidFill>
                <a:latin typeface="+mn-lt"/>
              </a:rPr>
              <a:t>goo.gl</a:t>
            </a:r>
            <a:r>
              <a:rPr lang="en-US" sz="1800" dirty="0">
                <a:solidFill>
                  <a:schemeClr val="accent4"/>
                </a:solidFill>
                <a:latin typeface="+mn-lt"/>
              </a:rPr>
              <a:t>/</a:t>
            </a:r>
            <a:r>
              <a:rPr lang="en-US" sz="1800" dirty="0">
                <a:solidFill>
                  <a:schemeClr val="accent4"/>
                </a:solidFill>
                <a:latin typeface="Consolas" charset="0"/>
                <a:ea typeface="Consolas" charset="0"/>
                <a:cs typeface="Consolas" charset="0"/>
              </a:rPr>
              <a:t>D502a3</a:t>
            </a:r>
            <a:endParaRPr lang="en-US" sz="1800" dirty="0" smtClean="0">
              <a:latin typeface="Consolas" charset="0"/>
              <a:ea typeface="Consolas" charset="0"/>
              <a:cs typeface="Consolas" charset="0"/>
            </a:endParaRPr>
          </a:p>
          <a:p>
            <a:pPr>
              <a:spcAft>
                <a:spcPts val="0"/>
              </a:spcAft>
            </a:pPr>
            <a:endParaRPr lang="en-US" sz="500" dirty="0" smtClean="0">
              <a:latin typeface="+mn-lt"/>
              <a:ea typeface="Corbel" charset="0"/>
              <a:cs typeface="Corbel" charset="0"/>
            </a:endParaRPr>
          </a:p>
          <a:p>
            <a:pPr>
              <a:spcAft>
                <a:spcPts val="0"/>
              </a:spcAft>
            </a:pPr>
            <a:r>
              <a:rPr lang="en-US" sz="1800" dirty="0" smtClean="0">
                <a:solidFill>
                  <a:schemeClr val="tx1"/>
                </a:solidFill>
                <a:latin typeface="+mn-lt"/>
                <a:ea typeface="Corbel" charset="0"/>
                <a:cs typeface="Corbel" charset="0"/>
              </a:rPr>
              <a:t>GitHub</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https</a:t>
            </a:r>
            <a:r>
              <a:rPr lang="en-US" sz="1800" dirty="0">
                <a:solidFill>
                  <a:schemeClr val="accent4"/>
                </a:solidFill>
                <a:latin typeface="+mn-lt"/>
                <a:ea typeface="Corbel" charset="0"/>
                <a:cs typeface="Corbel" charset="0"/>
              </a:rPr>
              <a:t>://</a:t>
            </a:r>
            <a:r>
              <a:rPr lang="en-US" sz="1800" dirty="0" err="1">
                <a:solidFill>
                  <a:schemeClr val="accent4"/>
                </a:solidFill>
                <a:latin typeface="+mn-lt"/>
                <a:ea typeface="Corbel" charset="0"/>
                <a:cs typeface="Corbel" charset="0"/>
              </a:rPr>
              <a:t>github.com</a:t>
            </a:r>
            <a:r>
              <a:rPr lang="en-US" sz="1800" dirty="0">
                <a:solidFill>
                  <a:schemeClr val="accent4"/>
                </a:solidFill>
                <a:latin typeface="+mn-lt"/>
                <a:ea typeface="Corbel" charset="0"/>
                <a:cs typeface="Corbel" charset="0"/>
              </a:rPr>
              <a:t>/NEU-Libraries</a:t>
            </a:r>
          </a:p>
          <a:p>
            <a:pPr>
              <a:spcAft>
                <a:spcPts val="0"/>
              </a:spcAft>
            </a:pPr>
            <a:endParaRPr lang="en-US" sz="500" dirty="0" smtClean="0">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Digital </a:t>
            </a:r>
            <a:r>
              <a:rPr lang="en-US" sz="1800" dirty="0">
                <a:solidFill>
                  <a:schemeClr val="tx1"/>
                </a:solidFill>
                <a:latin typeface="+mn-lt"/>
                <a:ea typeface="Corbel" charset="0"/>
                <a:cs typeface="Corbel" charset="0"/>
              </a:rPr>
              <a:t>Repository Service</a:t>
            </a:r>
          </a:p>
          <a:p>
            <a:pPr>
              <a:spcAft>
                <a:spcPts val="0"/>
              </a:spcAft>
            </a:pPr>
            <a:r>
              <a:rPr lang="en-US" sz="1800" dirty="0">
                <a:solidFill>
                  <a:schemeClr val="accent4"/>
                </a:solidFill>
                <a:latin typeface="+mn-lt"/>
                <a:ea typeface="Corbel" charset="0"/>
                <a:cs typeface="Corbel" charset="0"/>
              </a:rPr>
              <a:t> </a:t>
            </a:r>
            <a:r>
              <a:rPr lang="en-US" sz="1800" dirty="0" smtClean="0">
                <a:solidFill>
                  <a:schemeClr val="accent4"/>
                </a:solidFill>
                <a:latin typeface="+mn-lt"/>
                <a:ea typeface="Corbel" charset="0"/>
                <a:cs typeface="Corbel" charset="0"/>
              </a:rPr>
              <a:t>    https</a:t>
            </a:r>
            <a:r>
              <a:rPr lang="en-US" sz="1800" dirty="0">
                <a:solidFill>
                  <a:schemeClr val="accent4"/>
                </a:solidFill>
                <a:latin typeface="+mn-lt"/>
                <a:ea typeface="Corbel" charset="0"/>
                <a:cs typeface="Corbel" charset="0"/>
              </a:rPr>
              <a:t>://</a:t>
            </a:r>
            <a:r>
              <a:rPr lang="en-US" sz="1800" dirty="0" err="1">
                <a:solidFill>
                  <a:schemeClr val="accent4"/>
                </a:solidFill>
                <a:latin typeface="+mn-lt"/>
                <a:ea typeface="Corbel" charset="0"/>
                <a:cs typeface="Corbel" charset="0"/>
              </a:rPr>
              <a:t>repository.library.northeastern.edu</a:t>
            </a:r>
            <a:r>
              <a:rPr lang="en-US" sz="1800" dirty="0">
                <a:solidFill>
                  <a:schemeClr val="accent4"/>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p:txBody>
      </p:sp>
      <p:sp>
        <p:nvSpPr>
          <p:cNvPr id="4" name="Text Placeholder 3"/>
          <p:cNvSpPr>
            <a:spLocks noGrp="1"/>
          </p:cNvSpPr>
          <p:nvPr>
            <p:ph type="body" idx="2"/>
          </p:nvPr>
        </p:nvSpPr>
        <p:spPr>
          <a:xfrm>
            <a:off x="5349240" y="1152474"/>
            <a:ext cx="3483060" cy="3476675"/>
          </a:xfrm>
        </p:spPr>
        <p:txBody>
          <a:bodyPr/>
          <a:lstStyle/>
          <a:p>
            <a:pPr>
              <a:spcAft>
                <a:spcPts val="500"/>
              </a:spcAft>
            </a:pPr>
            <a:r>
              <a:rPr lang="en-US" sz="2400" u="sng" dirty="0" smtClean="0">
                <a:solidFill>
                  <a:schemeClr val="accent5"/>
                </a:solidFill>
                <a:latin typeface="+mj-lt"/>
              </a:rPr>
              <a:t>Contact</a:t>
            </a:r>
          </a:p>
          <a:p>
            <a:pPr>
              <a:spcAft>
                <a:spcPts val="0"/>
              </a:spcAft>
            </a:pPr>
            <a:r>
              <a:rPr lang="en-US" sz="2000" dirty="0" smtClean="0">
                <a:solidFill>
                  <a:schemeClr val="tx1"/>
                </a:solidFill>
                <a:latin typeface="+mn-lt"/>
              </a:rPr>
              <a:t>Sarah Sweeney</a:t>
            </a:r>
          </a:p>
          <a:p>
            <a:pPr>
              <a:spcAft>
                <a:spcPts val="0"/>
              </a:spcAft>
            </a:pPr>
            <a:r>
              <a:rPr lang="en-US" sz="2000" dirty="0" smtClean="0">
                <a:solidFill>
                  <a:schemeClr val="tx1"/>
                </a:solidFill>
                <a:latin typeface="+mn-lt"/>
              </a:rPr>
              <a:t>Digital Scholarship Group</a:t>
            </a:r>
          </a:p>
          <a:p>
            <a:pPr>
              <a:spcAft>
                <a:spcPts val="0"/>
              </a:spcAft>
            </a:pPr>
            <a:r>
              <a:rPr lang="en-US" sz="1800" dirty="0" smtClean="0">
                <a:solidFill>
                  <a:schemeClr val="tx1"/>
                </a:solidFill>
                <a:latin typeface="+mn-lt"/>
              </a:rPr>
              <a:t>Northeastern University Libraries</a:t>
            </a:r>
          </a:p>
          <a:p>
            <a:pPr>
              <a:spcAft>
                <a:spcPts val="0"/>
              </a:spcAft>
            </a:pPr>
            <a:r>
              <a:rPr lang="en-US" sz="2000" dirty="0" err="1" smtClean="0">
                <a:solidFill>
                  <a:schemeClr val="accent4"/>
                </a:solidFill>
                <a:latin typeface="+mn-lt"/>
              </a:rPr>
              <a:t>sj.sweeney@northeastern.edu</a:t>
            </a:r>
            <a:endParaRPr lang="en-US" sz="2000" dirty="0" smtClean="0">
              <a:solidFill>
                <a:schemeClr val="accent4"/>
              </a:solidFill>
              <a:latin typeface="+mn-lt"/>
            </a:endParaRPr>
          </a:p>
          <a:p>
            <a:pPr>
              <a:spcAft>
                <a:spcPts val="0"/>
              </a:spcAft>
            </a:pPr>
            <a:r>
              <a:rPr lang="en-US" sz="2000" dirty="0" smtClean="0">
                <a:solidFill>
                  <a:schemeClr val="accent4"/>
                </a:solidFill>
                <a:latin typeface="+mn-lt"/>
              </a:rPr>
              <a:t>       @</a:t>
            </a:r>
            <a:r>
              <a:rPr lang="en-US" sz="2000" dirty="0" err="1" smtClean="0">
                <a:solidFill>
                  <a:schemeClr val="accent4"/>
                </a:solidFill>
                <a:latin typeface="+mn-lt"/>
              </a:rPr>
              <a:t>akaSarahJean</a:t>
            </a:r>
            <a:endParaRPr lang="en-US" sz="2000" dirty="0" smtClean="0">
              <a:solidFill>
                <a:schemeClr val="accent4"/>
              </a:solidFill>
              <a:latin typeface="+mn-lt"/>
            </a:endParaRPr>
          </a:p>
          <a:p>
            <a:pPr>
              <a:spcAft>
                <a:spcPts val="0"/>
              </a:spcAft>
            </a:pPr>
            <a:endParaRPr lang="en-US" sz="1500" dirty="0" smtClean="0">
              <a:solidFill>
                <a:schemeClr val="accent5"/>
              </a:solidFill>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945" y="3109509"/>
            <a:ext cx="436921" cy="355362"/>
          </a:xfrm>
          <a:prstGeom prst="rect">
            <a:avLst/>
          </a:prstGeom>
        </p:spPr>
      </p:pic>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Shape 71"/>
          <p:cNvSpPr txBox="1">
            <a:spLocks noGrp="1"/>
          </p:cNvSpPr>
          <p:nvPr>
            <p:ph type="body" idx="1"/>
          </p:nvPr>
        </p:nvSpPr>
        <p:spPr>
          <a:xfrm>
            <a:off x="0" y="189437"/>
            <a:ext cx="9144000" cy="1775550"/>
          </a:xfrm>
          <a:prstGeom prst="rect">
            <a:avLst/>
          </a:prstGeom>
        </p:spPr>
        <p:txBody>
          <a:bodyPr lIns="91425" tIns="91425" rIns="91425" bIns="91425" anchor="t" anchorCtr="0">
            <a:noAutofit/>
          </a:bodyPr>
          <a:lstStyle/>
          <a:p>
            <a:pPr lvl="0" algn="ctr" rtl="0">
              <a:spcBef>
                <a:spcPts val="0"/>
              </a:spcBef>
              <a:spcAft>
                <a:spcPts val="0"/>
              </a:spcAft>
              <a:buNone/>
            </a:pPr>
            <a:r>
              <a:rPr lang="en-US" sz="3000" dirty="0" smtClean="0">
                <a:solidFill>
                  <a:schemeClr val="accent5"/>
                </a:solidFill>
                <a:latin typeface="+mn-lt"/>
              </a:rPr>
              <a:t>The Community Enhanced </a:t>
            </a:r>
            <a:r>
              <a:rPr lang="en-US" sz="3000" smtClean="0">
                <a:solidFill>
                  <a:schemeClr val="accent5"/>
                </a:solidFill>
                <a:latin typeface="+mn-lt"/>
              </a:rPr>
              <a:t>Repository </a:t>
            </a:r>
          </a:p>
          <a:p>
            <a:pPr lvl="0" algn="ctr" rtl="0">
              <a:spcBef>
                <a:spcPts val="0"/>
              </a:spcBef>
              <a:spcAft>
                <a:spcPts val="0"/>
              </a:spcAft>
              <a:buNone/>
            </a:pPr>
            <a:r>
              <a:rPr lang="en-US" sz="3000" dirty="0" smtClean="0">
                <a:solidFill>
                  <a:schemeClr val="accent5"/>
                </a:solidFill>
                <a:latin typeface="+mn-lt"/>
              </a:rPr>
              <a:t>for Engaged Scholarship</a:t>
            </a:r>
          </a:p>
          <a:p>
            <a:pPr lvl="0" algn="ctr" rtl="0">
              <a:spcBef>
                <a:spcPts val="0"/>
              </a:spcBef>
              <a:buNone/>
            </a:pPr>
            <a:r>
              <a:rPr lang="en-US" sz="3000" dirty="0" smtClean="0">
                <a:solidFill>
                  <a:schemeClr val="accent5"/>
                </a:solidFill>
                <a:latin typeface="+mn-lt"/>
              </a:rPr>
              <a:t>(CERES)</a:t>
            </a:r>
            <a:endParaRPr sz="3000" dirty="0">
              <a:solidFill>
                <a:schemeClr val="accent5"/>
              </a:solidFill>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844953"/>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974277"/>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92584"/>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95900"/>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315495"/>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450245"/>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559471"/>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CERES Collaborative </a:t>
            </a:r>
            <a:r>
              <a:rPr lang="en-US" dirty="0" smtClean="0">
                <a:solidFill>
                  <a:schemeClr val="accent5"/>
                </a:solidFill>
                <a:latin typeface="+mj-lt"/>
              </a:rPr>
              <a:t>Development Principles</a:t>
            </a:r>
            <a:endParaRPr lang="en" dirty="0">
              <a:solidFill>
                <a:schemeClr val="accent5"/>
              </a:solidFill>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p>
          <a:p>
            <a:pPr marL="342900" lvl="0" indent="-342900" rtl="0">
              <a:spcBef>
                <a:spcPts val="0"/>
              </a:spcBef>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p>
          <a:p>
            <a:pPr marL="342900" lvl="0" indent="-342900" rtl="0">
              <a:spcBef>
                <a:spcPts val="0"/>
              </a:spcBef>
              <a:buClr>
                <a:schemeClr val="tx1"/>
              </a:buClr>
              <a:buFont typeface="+mj-lt"/>
              <a:buAutoNum type="arabicPeriod"/>
            </a:pPr>
            <a:r>
              <a:rPr lang="en-US" sz="2800" dirty="0" smtClean="0">
                <a:solidFill>
                  <a:schemeClr val="tx1"/>
                </a:solidFill>
                <a:latin typeface="+mn-lt"/>
              </a:rPr>
              <a:t>Development is a shared research undertaking.</a:t>
            </a:r>
            <a:endParaRPr lang="en-US" sz="2800" dirty="0">
              <a:solidFill>
                <a:schemeClr val="tx1"/>
              </a:solidFill>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a:stCxn id="14" idx="2"/>
          </p:cNvCxnSpPr>
          <p:nvPr/>
        </p:nvCxnSpPr>
        <p:spPr>
          <a:xfrm flipV="1">
            <a:off x="4614863" y="2066816"/>
            <a:ext cx="0" cy="113957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610100" y="2062857"/>
            <a:ext cx="1123349" cy="101285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433178" y="2068774"/>
            <a:ext cx="1305077" cy="1030686"/>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V="1">
            <a:off x="3695468" y="3228834"/>
            <a:ext cx="9144" cy="457200"/>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5480547" y="3223015"/>
            <a:ext cx="9144" cy="457200"/>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4928408" y="3655817"/>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3118347" y="3655817"/>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3130837" y="2636763"/>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2084727" y="147822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5" name="Rectangle 14"/>
          <p:cNvSpPr/>
          <p:nvPr/>
        </p:nvSpPr>
        <p:spPr>
          <a:xfrm>
            <a:off x="5743807" y="147822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16" name="Rectangle 15"/>
          <p:cNvSpPr/>
          <p:nvPr/>
        </p:nvSpPr>
        <p:spPr>
          <a:xfrm>
            <a:off x="3944617" y="1483494"/>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WordPress Site</a:t>
            </a:r>
            <a:endParaRPr lang="en-US" dirty="0"/>
          </a:p>
        </p:txBody>
      </p:sp>
      <p:sp>
        <p:nvSpPr>
          <p:cNvPr id="3" name="TextBox 2"/>
          <p:cNvSpPr txBox="1"/>
          <p:nvPr/>
        </p:nvSpPr>
        <p:spPr>
          <a:xfrm>
            <a:off x="302419" y="514350"/>
            <a:ext cx="8615362" cy="677108"/>
          </a:xfrm>
          <a:prstGeom prst="rect">
            <a:avLst/>
          </a:prstGeom>
          <a:noFill/>
        </p:spPr>
        <p:txBody>
          <a:bodyPr wrap="square" rtlCol="0">
            <a:spAutoFit/>
          </a:bodyPr>
          <a:lstStyle/>
          <a:p>
            <a:r>
              <a:rPr lang="en-US" sz="1900" b="1" dirty="0" smtClean="0">
                <a:solidFill>
                  <a:schemeClr val="tx2"/>
                </a:solidFill>
                <a:latin typeface="+mn-lt"/>
              </a:rPr>
              <a:t>CERES WordPress Plugin: </a:t>
            </a:r>
            <a:r>
              <a:rPr lang="en-US" sz="1900" dirty="0" smtClean="0">
                <a:solidFill>
                  <a:schemeClr val="accent5"/>
                </a:solidFill>
                <a:latin typeface="+mn-lt"/>
              </a:rPr>
              <a:t>https</a:t>
            </a:r>
            <a:r>
              <a:rPr lang="en-US" sz="1900" dirty="0">
                <a:solidFill>
                  <a:schemeClr val="accent5"/>
                </a:solidFill>
                <a:latin typeface="+mn-lt"/>
              </a:rPr>
              <a:t>://</a:t>
            </a:r>
            <a:r>
              <a:rPr lang="en-US" sz="1900" dirty="0" err="1" smtClean="0">
                <a:solidFill>
                  <a:schemeClr val="accent5"/>
                </a:solidFill>
                <a:latin typeface="+mn-lt"/>
              </a:rPr>
              <a:t>github.com</a:t>
            </a:r>
            <a:r>
              <a:rPr lang="en-US" sz="1900" dirty="0" smtClean="0">
                <a:solidFill>
                  <a:schemeClr val="accent5"/>
                </a:solidFill>
                <a:latin typeface="+mn-lt"/>
              </a:rPr>
              <a:t>/NEU-Libraries/</a:t>
            </a:r>
            <a:r>
              <a:rPr lang="en-US" sz="1900" dirty="0" err="1" smtClean="0">
                <a:solidFill>
                  <a:schemeClr val="accent5"/>
                </a:solidFill>
                <a:latin typeface="+mn-lt"/>
              </a:rPr>
              <a:t>drs</a:t>
            </a:r>
            <a:r>
              <a:rPr lang="en-US" sz="1900" dirty="0" smtClean="0">
                <a:solidFill>
                  <a:schemeClr val="accent5"/>
                </a:solidFill>
                <a:latin typeface="+mn-lt"/>
              </a:rPr>
              <a:t>-toolkit-</a:t>
            </a:r>
            <a:r>
              <a:rPr lang="en-US" sz="1900" dirty="0" err="1" smtClean="0">
                <a:solidFill>
                  <a:schemeClr val="accent5"/>
                </a:solidFill>
                <a:latin typeface="+mn-lt"/>
              </a:rPr>
              <a:t>wp</a:t>
            </a:r>
            <a:r>
              <a:rPr lang="en-US" sz="1900" dirty="0" smtClean="0">
                <a:solidFill>
                  <a:schemeClr val="accent5"/>
                </a:solidFill>
                <a:latin typeface="+mn-lt"/>
              </a:rPr>
              <a:t>-plugin</a:t>
            </a:r>
            <a:endParaRPr lang="en-US" sz="1900" dirty="0">
              <a:latin typeface="+mn-lt"/>
            </a:endParaRPr>
          </a:p>
          <a:p>
            <a:r>
              <a:rPr lang="en-US" sz="1900" b="1" dirty="0" smtClean="0">
                <a:solidFill>
                  <a:schemeClr val="tx2"/>
                </a:solidFill>
                <a:latin typeface="+mn-lt"/>
              </a:rPr>
              <a:t>CERES WordPress Theme: </a:t>
            </a:r>
            <a:r>
              <a:rPr lang="en-US" sz="1900" dirty="0" smtClean="0">
                <a:solidFill>
                  <a:schemeClr val="accent5"/>
                </a:solidFill>
                <a:latin typeface="+mn-lt"/>
              </a:rPr>
              <a:t> </a:t>
            </a:r>
            <a:r>
              <a:rPr lang="en-US" sz="1900" dirty="0">
                <a:solidFill>
                  <a:schemeClr val="accent5"/>
                </a:solidFill>
                <a:latin typeface="+mn-lt"/>
              </a:rPr>
              <a:t>https://</a:t>
            </a:r>
            <a:r>
              <a:rPr lang="en-US" sz="1900" dirty="0" err="1" smtClean="0">
                <a:solidFill>
                  <a:schemeClr val="accent5"/>
                </a:solidFill>
                <a:latin typeface="+mn-lt"/>
              </a:rPr>
              <a:t>github.com</a:t>
            </a:r>
            <a:r>
              <a:rPr lang="en-US" sz="1900" dirty="0" smtClean="0">
                <a:solidFill>
                  <a:schemeClr val="accent5"/>
                </a:solidFill>
                <a:latin typeface="+mn-lt"/>
              </a:rPr>
              <a:t>/NEU-Libraries/</a:t>
            </a:r>
            <a:r>
              <a:rPr lang="en-US" sz="1900" dirty="0" err="1" smtClean="0">
                <a:solidFill>
                  <a:schemeClr val="accent5"/>
                </a:solidFill>
                <a:latin typeface="+mn-lt"/>
              </a:rPr>
              <a:t>drs</a:t>
            </a:r>
            <a:r>
              <a:rPr lang="en-US" sz="1900" dirty="0" smtClean="0">
                <a:solidFill>
                  <a:schemeClr val="accent5"/>
                </a:solidFill>
                <a:latin typeface="+mn-lt"/>
              </a:rPr>
              <a:t>-toolkit-</a:t>
            </a:r>
            <a:r>
              <a:rPr lang="en-US" sz="1900" dirty="0" err="1" smtClean="0">
                <a:solidFill>
                  <a:schemeClr val="accent5"/>
                </a:solidFill>
                <a:latin typeface="+mn-lt"/>
              </a:rPr>
              <a:t>wp</a:t>
            </a:r>
            <a:r>
              <a:rPr lang="en-US" sz="1900" dirty="0" smtClean="0">
                <a:solidFill>
                  <a:schemeClr val="accent5"/>
                </a:solidFill>
                <a:latin typeface="+mn-lt"/>
              </a:rPr>
              <a:t>-theme</a:t>
            </a:r>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Repository Service</a:t>
            </a:r>
          </a:p>
          <a:p>
            <a:pPr algn="ctr"/>
            <a:r>
              <a:rPr lang="en-US" sz="2400" dirty="0" smtClean="0">
                <a:solidFill>
                  <a:schemeClr val="tx1"/>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11" b="78342"/>
          <a:stretch/>
        </p:blipFill>
        <p:spPr>
          <a:xfrm>
            <a:off x="4038600" y="1504950"/>
            <a:ext cx="4303663" cy="56817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340" b="16765"/>
          <a:stretch/>
        </p:blipFill>
        <p:spPr>
          <a:xfrm>
            <a:off x="4038600" y="2068497"/>
            <a:ext cx="4303663" cy="2103453"/>
          </a:xfrm>
          <a:prstGeom prst="rect">
            <a:avLst/>
          </a:prstGeom>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6"/>
                </a:solidFill>
                <a:latin typeface="+mj-lt"/>
              </a:rPr>
              <a:t>Digital Repository Service</a:t>
            </a:r>
          </a:p>
          <a:p>
            <a:pPr algn="ctr"/>
            <a:r>
              <a:rPr lang="en-US" sz="2400" dirty="0" smtClean="0">
                <a:solidFill>
                  <a:schemeClr val="accent6"/>
                </a:solidFill>
                <a:latin typeface="+mj-lt"/>
              </a:rPr>
              <a:t>(DRS)</a:t>
            </a:r>
          </a:p>
          <a:p>
            <a:pPr algn="ctr"/>
            <a:r>
              <a:rPr lang="en-US" sz="1800" dirty="0" err="1" smtClean="0">
                <a:solidFill>
                  <a:schemeClr val="accent4"/>
                </a:solidFill>
                <a:latin typeface="+mj-lt"/>
              </a:rPr>
              <a:t>repository.library.northeastern.edu</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24" t="2657" r="19034" b="5200"/>
          <a:stretch/>
        </p:blipFill>
        <p:spPr>
          <a:xfrm>
            <a:off x="4059154" y="1511061"/>
            <a:ext cx="4284746" cy="2660889"/>
          </a:xfrm>
          <a:prstGeom prst="rect">
            <a:avLst/>
          </a:prstGeom>
        </p:spPr>
      </p:pic>
    </p:spTree>
    <p:extLst>
      <p:ext uri="{BB962C8B-B14F-4D97-AF65-F5344CB8AC3E}">
        <p14:creationId xmlns:p14="http://schemas.microsoft.com/office/powerpoint/2010/main" val="1198201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accent5"/>
                </a:solidFill>
                <a:latin typeface="+mj-lt"/>
              </a:rPr>
              <a:t>Data Sources</a:t>
            </a:r>
            <a:endParaRPr lang="en" dirty="0">
              <a:solidFill>
                <a:schemeClr val="accent5"/>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Public Library of America (DPLA)</a:t>
            </a:r>
          </a:p>
          <a:p>
            <a:pPr algn="ctr"/>
            <a:r>
              <a:rPr lang="en-US" sz="1800" dirty="0" err="1" smtClean="0">
                <a:solidFill>
                  <a:schemeClr val="accent4"/>
                </a:solidFill>
                <a:latin typeface="+mj-lt"/>
              </a:rPr>
              <a:t>dp.la</a:t>
            </a:r>
            <a:endParaRPr lang="en" sz="1800" dirty="0">
              <a:solidFill>
                <a:schemeClr val="accent4"/>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555" t="709" r="6571" b="83746"/>
          <a:stretch/>
        </p:blipFill>
        <p:spPr>
          <a:xfrm>
            <a:off x="4038600" y="1504949"/>
            <a:ext cx="4305300" cy="2667001"/>
          </a:xfrm>
          <a:prstGeom prst="rect">
            <a:avLst/>
          </a:prstGeom>
        </p:spPr>
      </p:pic>
    </p:spTree>
    <p:extLst>
      <p:ext uri="{BB962C8B-B14F-4D97-AF65-F5344CB8AC3E}">
        <p14:creationId xmlns:p14="http://schemas.microsoft.com/office/powerpoint/2010/main" val="52186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1965</TotalTime>
  <Words>430</Words>
  <Application>Microsoft Macintosh PowerPoint</Application>
  <PresentationFormat>On-screen Show (16:9)</PresentationFormat>
  <Paragraphs>112</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Average</vt:lpstr>
      <vt:lpstr>Consolas</vt:lpstr>
      <vt:lpstr>Corbel</vt:lpstr>
      <vt:lpstr>Oswald</vt:lpstr>
      <vt:lpstr>Arial</vt:lpstr>
      <vt:lpstr>slate</vt:lpstr>
      <vt:lpstr>Using WordPress to Contextualize and Publish Digital Repository Content</vt:lpstr>
      <vt:lpstr>Who We Are</vt:lpstr>
      <vt:lpstr>Problem Space</vt:lpstr>
      <vt:lpstr>PowerPoint Presentation</vt:lpstr>
      <vt:lpstr>CERES Collaborative Development Principles</vt:lpstr>
      <vt:lpstr>PowerPoint Presentation</vt:lpstr>
      <vt:lpstr>Data Sources</vt:lpstr>
      <vt:lpstr>Data Sources</vt:lpstr>
      <vt:lpstr>Data Sources</vt:lpstr>
      <vt:lpstr>Framework</vt:lpstr>
      <vt:lpstr>File Browse</vt:lpstr>
      <vt:lpstr>Collection Browse</vt:lpstr>
      <vt:lpstr>Search</vt:lpstr>
      <vt:lpstr>Framework</vt:lpstr>
      <vt:lpstr>Exhibit Tools</vt:lpstr>
      <vt:lpstr>Exhibit Tools</vt:lpstr>
      <vt:lpstr>Exhibits</vt:lpstr>
      <vt:lpstr>Exhibits</vt:lpstr>
      <vt:lpstr>Exhibits</vt:lpstr>
      <vt:lpstr>Exhibits</vt:lpstr>
      <vt:lpstr>Exhibits</vt:lpstr>
      <vt:lpstr>Exhibits</vt:lpstr>
      <vt:lpstr>Exhibits</vt:lpstr>
      <vt:lpstr>Exhibits</vt:lpstr>
      <vt:lpstr>Exhibits</vt:lpstr>
      <vt:lpstr>Workflow</vt:lpstr>
      <vt:lpstr>CERES Projects</vt:lpstr>
      <vt:lpstr>PowerPoint Presentation</vt:lpstr>
      <vt:lpstr>PowerPoint Presentation</vt:lpstr>
      <vt:lpstr>PowerPoint Presentation</vt:lpstr>
      <vt:lpstr>Collaborative Development Principles</vt:lpstr>
      <vt:lpstr>PowerPoint Presentation</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78</cp:revision>
  <dcterms:modified xsi:type="dcterms:W3CDTF">2017-06-09T19:41:12Z</dcterms:modified>
</cp:coreProperties>
</file>